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65" r:id="rId3"/>
    <p:sldId id="257" r:id="rId4"/>
    <p:sldId id="258" r:id="rId5"/>
    <p:sldId id="264" r:id="rId6"/>
    <p:sldId id="259" r:id="rId7"/>
    <p:sldId id="260" r:id="rId8"/>
    <p:sldId id="261" r:id="rId9"/>
    <p:sldId id="262" r:id="rId10"/>
    <p:sldId id="263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4616"/>
    <a:srgbClr val="0021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207" autoAdjust="0"/>
  </p:normalViewPr>
  <p:slideViewPr>
    <p:cSldViewPr>
      <p:cViewPr varScale="1">
        <p:scale>
          <a:sx n="92" d="100"/>
          <a:sy n="92" d="100"/>
        </p:scale>
        <p:origin x="108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-2868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72497A-A9A7-4677-B4B8-09049D553683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CD023B-51F3-427A-99D9-EB5625F2A9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8405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E0C0E5-FB76-4AD1-ABF0-FB9CB359C70F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DCABF2-5254-4ED0-99E3-43A98C16D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760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This</a:t>
            </a:r>
            <a:r>
              <a:rPr lang="en-US" baseline="0" dirty="0" smtClean="0"/>
              <a:t> template is to serve as an outline of components of a successful dissertation proposal for Rehabilitation Science PhD students. Students are encouraged to customize the template to best suite their individual needs. In addition to suggested PowerPoint presentation, a written document should be provided. Formatting is at the discretion of the </a:t>
            </a:r>
            <a:r>
              <a:rPr lang="en-US" baseline="0" dirty="0" smtClean="0"/>
              <a:t>primary mentor </a:t>
            </a:r>
            <a:r>
              <a:rPr lang="en-US" baseline="0" dirty="0" smtClean="0"/>
              <a:t>and </a:t>
            </a:r>
            <a:r>
              <a:rPr lang="en-US" baseline="0" dirty="0" smtClean="0"/>
              <a:t>supervisory committee. See Rehabilitation Science Dissertation Proposal Guidelines for more information.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         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Updated December 2020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CABF2-5254-4ED0-99E3-43A98C16DD0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0634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CABF2-5254-4ED0-99E3-43A98C16DD0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237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8600" y="4445093"/>
            <a:ext cx="8077200" cy="1931774"/>
          </a:xfrm>
        </p:spPr>
        <p:txBody>
          <a:bodyPr>
            <a:noAutofit/>
          </a:bodyPr>
          <a:lstStyle>
            <a:lvl1pPr algn="l">
              <a:defRPr sz="7200" b="1">
                <a:solidFill>
                  <a:srgbClr val="FA461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10200" y="685800"/>
            <a:ext cx="35052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6096000"/>
            <a:ext cx="1810512" cy="561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694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3750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8600" y="4445093"/>
            <a:ext cx="8077200" cy="1931774"/>
          </a:xfrm>
        </p:spPr>
        <p:txBody>
          <a:bodyPr>
            <a:noAutofit/>
          </a:bodyPr>
          <a:lstStyle>
            <a:lvl1pPr algn="l">
              <a:defRPr sz="7200" b="1">
                <a:solidFill>
                  <a:srgbClr val="FA461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10200" y="685800"/>
            <a:ext cx="35052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4088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30" b="62960"/>
          <a:stretch/>
        </p:blipFill>
        <p:spPr>
          <a:xfrm>
            <a:off x="-23192" y="0"/>
            <a:ext cx="9167191" cy="17337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>
                <a:solidFill>
                  <a:srgbClr val="FA461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648200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1733760"/>
            <a:ext cx="9144000" cy="0"/>
          </a:xfrm>
          <a:prstGeom prst="line">
            <a:avLst/>
          </a:prstGeom>
          <a:ln w="76200">
            <a:solidFill>
              <a:srgbClr val="FA46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5926" y="6019800"/>
            <a:ext cx="1913274" cy="593617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-23192" y="1733760"/>
            <a:ext cx="9167192" cy="0"/>
          </a:xfrm>
          <a:prstGeom prst="line">
            <a:avLst/>
          </a:prstGeom>
          <a:ln w="28575">
            <a:solidFill>
              <a:srgbClr val="0021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9111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30" b="62960"/>
          <a:stretch/>
        </p:blipFill>
        <p:spPr>
          <a:xfrm>
            <a:off x="-23192" y="0"/>
            <a:ext cx="9167191" cy="17337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>
                <a:solidFill>
                  <a:srgbClr val="FA461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648200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1733760"/>
            <a:ext cx="9144000" cy="0"/>
          </a:xfrm>
          <a:prstGeom prst="line">
            <a:avLst/>
          </a:prstGeom>
          <a:ln w="76200">
            <a:solidFill>
              <a:srgbClr val="FA46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-23192" y="1733760"/>
            <a:ext cx="9167192" cy="0"/>
          </a:xfrm>
          <a:prstGeom prst="line">
            <a:avLst/>
          </a:prstGeom>
          <a:ln w="28575">
            <a:solidFill>
              <a:srgbClr val="0021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3916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30" b="62960"/>
          <a:stretch/>
        </p:blipFill>
        <p:spPr>
          <a:xfrm>
            <a:off x="-23192" y="0"/>
            <a:ext cx="9167191" cy="1733760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0" y="1733760"/>
            <a:ext cx="9144000" cy="0"/>
          </a:xfrm>
          <a:prstGeom prst="line">
            <a:avLst/>
          </a:prstGeom>
          <a:ln w="76200">
            <a:solidFill>
              <a:srgbClr val="FA46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>
                <a:solidFill>
                  <a:srgbClr val="FA461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 sz="2400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tx2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 sz="2400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tx2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5926" y="6019800"/>
            <a:ext cx="1913274" cy="593617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-23192" y="1733760"/>
            <a:ext cx="9167192" cy="0"/>
          </a:xfrm>
          <a:prstGeom prst="line">
            <a:avLst/>
          </a:prstGeom>
          <a:ln w="28575">
            <a:solidFill>
              <a:srgbClr val="0021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3232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30" b="62960"/>
          <a:stretch/>
        </p:blipFill>
        <p:spPr>
          <a:xfrm>
            <a:off x="-23192" y="0"/>
            <a:ext cx="9167191" cy="1733760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0" y="1733760"/>
            <a:ext cx="9144000" cy="0"/>
          </a:xfrm>
          <a:prstGeom prst="line">
            <a:avLst/>
          </a:prstGeom>
          <a:ln w="76200">
            <a:solidFill>
              <a:srgbClr val="FA46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>
                <a:solidFill>
                  <a:srgbClr val="FA461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 sz="2400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tx2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 sz="2400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tx2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-23192" y="1733760"/>
            <a:ext cx="9167192" cy="0"/>
          </a:xfrm>
          <a:prstGeom prst="line">
            <a:avLst/>
          </a:prstGeom>
          <a:ln w="28575">
            <a:solidFill>
              <a:srgbClr val="0021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7647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FA461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4700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FA461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5926" y="6019800"/>
            <a:ext cx="1913274" cy="593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733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39CCBD3-7A91-4E2A-813E-5CD7BEF3B90C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723C21A-D1DF-438C-B481-8C522C690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905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638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0" r:id="rId3"/>
    <p:sldLayoutId id="2147483666" r:id="rId4"/>
    <p:sldLayoutId id="2147483652" r:id="rId5"/>
    <p:sldLayoutId id="2147483667" r:id="rId6"/>
    <p:sldLayoutId id="2147483651" r:id="rId7"/>
    <p:sldLayoutId id="2147483663" r:id="rId8"/>
    <p:sldLayoutId id="2147483654" r:id="rId9"/>
    <p:sldLayoutId id="2147483655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Dissertation </a:t>
            </a:r>
            <a:br>
              <a:rPr lang="en-US" dirty="0" smtClean="0"/>
            </a:br>
            <a:r>
              <a:rPr lang="en-US" dirty="0" smtClean="0"/>
              <a:t>Proposal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Student Name</a:t>
            </a:r>
          </a:p>
          <a:p>
            <a:r>
              <a:rPr lang="en-US" dirty="0" smtClean="0"/>
              <a:t>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24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257800"/>
            <a:ext cx="7772400" cy="1362075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Discussion</a:t>
            </a:r>
            <a:endParaRPr lang="en-US" sz="5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12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 following slides are provided as a suggested template. However, the specific format of your presentation </a:t>
            </a:r>
            <a:r>
              <a:rPr lang="en-US" u="sng" dirty="0" smtClean="0"/>
              <a:t>needs to be discussed with, and approved by, your mentor</a:t>
            </a:r>
            <a:r>
              <a:rPr lang="en-US" dirty="0" smtClean="0"/>
              <a:t>. </a:t>
            </a:r>
          </a:p>
          <a:p>
            <a:pPr marL="0" indent="0">
              <a:buNone/>
            </a:pPr>
            <a:endParaRPr lang="en-US" sz="1050" dirty="0"/>
          </a:p>
          <a:p>
            <a:pPr marL="0" indent="0">
              <a:buNone/>
            </a:pPr>
            <a:r>
              <a:rPr lang="en-US" dirty="0" smtClean="0"/>
              <a:t>While the general content will be similar across students, the specific details will depend on the particular dissertation proposal.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63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/>
              <a:t>Meeting </a:t>
            </a:r>
            <a:br>
              <a:rPr lang="en-US" sz="4800" dirty="0" smtClean="0"/>
            </a:br>
            <a:r>
              <a:rPr lang="en-US" sz="4800" dirty="0" smtClean="0"/>
              <a:t>Agenda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305800" cy="4572000"/>
          </a:xfrm>
        </p:spPr>
        <p:txBody>
          <a:bodyPr>
            <a:normAutofit fontScale="55000" lnSpcReduction="20000"/>
          </a:bodyPr>
          <a:lstStyle/>
          <a:p>
            <a:r>
              <a:rPr lang="en-US" sz="4000" dirty="0" smtClean="0"/>
              <a:t>Background/introduction/theoretical framework</a:t>
            </a:r>
          </a:p>
          <a:p>
            <a:r>
              <a:rPr lang="en-US" sz="4000" dirty="0" smtClean="0"/>
              <a:t>Aim(s</a:t>
            </a:r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</a:rPr>
              <a:t>) of the proposed work</a:t>
            </a:r>
          </a:p>
          <a:p>
            <a:pPr lvl="1"/>
            <a:r>
              <a:rPr lang="en-US" sz="3600" i="1" dirty="0" smtClean="0"/>
              <a:t>Note: the formatting of this section may vary across students, but should include at least one of the following.  Students should discuss with the primary mentor to determine which is </a:t>
            </a:r>
            <a:r>
              <a:rPr lang="en-US" sz="3600" i="1" dirty="0"/>
              <a:t>appropriate. </a:t>
            </a:r>
          </a:p>
          <a:p>
            <a:pPr lvl="2"/>
            <a:r>
              <a:rPr lang="en-US" sz="4000" dirty="0" smtClean="0"/>
              <a:t>Hypothesis </a:t>
            </a:r>
            <a:r>
              <a:rPr lang="en-US" sz="4000" dirty="0"/>
              <a:t>or </a:t>
            </a:r>
            <a:r>
              <a:rPr lang="en-US" sz="4000" dirty="0" smtClean="0"/>
              <a:t>hypotheses</a:t>
            </a:r>
          </a:p>
          <a:p>
            <a:pPr lvl="2"/>
            <a:r>
              <a:rPr lang="en-US" sz="4000" dirty="0" smtClean="0"/>
              <a:t>Expectations </a:t>
            </a:r>
            <a:r>
              <a:rPr lang="en-US" sz="4000" dirty="0"/>
              <a:t>or </a:t>
            </a:r>
            <a:r>
              <a:rPr lang="en-US" sz="4000" dirty="0" smtClean="0"/>
              <a:t>predictions</a:t>
            </a:r>
          </a:p>
          <a:p>
            <a:pPr lvl="2"/>
            <a:r>
              <a:rPr lang="en-US" sz="4000" dirty="0" smtClean="0"/>
              <a:t>Research </a:t>
            </a:r>
            <a:r>
              <a:rPr lang="en-US" sz="4000" dirty="0"/>
              <a:t>questions</a:t>
            </a:r>
            <a:endParaRPr lang="en-US" sz="4000" dirty="0" smtClean="0"/>
          </a:p>
          <a:p>
            <a:r>
              <a:rPr lang="en-US" sz="4400" dirty="0" smtClean="0">
                <a:solidFill>
                  <a:schemeClr val="tx2">
                    <a:lumMod val="50000"/>
                  </a:schemeClr>
                </a:solidFill>
              </a:rPr>
              <a:t>Methods</a:t>
            </a:r>
            <a:endParaRPr lang="en-US" sz="440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</a:rPr>
              <a:t>Preliminary </a:t>
            </a:r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</a:rPr>
              <a:t>data (if applicable)</a:t>
            </a:r>
            <a:endParaRPr lang="en-US" sz="400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</a:rPr>
              <a:t>Timeline</a:t>
            </a:r>
            <a:endParaRPr lang="en-US" sz="400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sz="4000" dirty="0" smtClean="0"/>
              <a:t>Anticipated </a:t>
            </a:r>
            <a:r>
              <a:rPr lang="en-US" sz="4000" dirty="0"/>
              <a:t>results, challenges, and how to manage those</a:t>
            </a:r>
            <a:endParaRPr lang="en-US" sz="40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177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Background</a:t>
            </a:r>
            <a:endParaRPr lang="en-US" sz="4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Summarize in 2-3 slides (suggested) the background literature that lead to this dissertation proposal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73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Hypothesis</a:t>
            </a:r>
            <a:endParaRPr lang="en-US" sz="4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Clearly state the hypothesis being tested.  If there are multiple hypotheses, provide each one.  If there is no hypothesis, provide a statement of the rationale for conducting the work.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90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Methods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Suggested 2-3 slides (include more if needed)</a:t>
            </a:r>
          </a:p>
          <a:p>
            <a:r>
              <a:rPr lang="en-US" dirty="0" smtClean="0"/>
              <a:t>Provide an overview of how you will conduct the work.  </a:t>
            </a:r>
          </a:p>
          <a:p>
            <a:r>
              <a:rPr lang="en-US" dirty="0" smtClean="0"/>
              <a:t>You can expect detailed questions about the methods from your committee.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87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/>
              <a:t>Preliminary </a:t>
            </a:r>
            <a:br>
              <a:rPr lang="en-US" sz="4800" dirty="0" smtClean="0"/>
            </a:br>
            <a:r>
              <a:rPr lang="en-US" sz="4800" dirty="0" smtClean="0"/>
              <a:t>Data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Present the data which support your proposed work and hypotheses.</a:t>
            </a:r>
          </a:p>
          <a:p>
            <a:r>
              <a:rPr lang="en-US" dirty="0" smtClean="0"/>
              <a:t>Include graphs and tables as appropriate.</a:t>
            </a:r>
          </a:p>
          <a:p>
            <a:r>
              <a:rPr lang="en-US" dirty="0" smtClean="0"/>
              <a:t>This section should be reviewed and approved by the primary mentor in advance of the meeting.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19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Timeline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Provide a detailed timeline for the proposed work.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16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/>
              <a:t>Anticipated </a:t>
            </a:r>
            <a:br>
              <a:rPr lang="en-US" sz="4800" dirty="0" smtClean="0"/>
            </a:br>
            <a:r>
              <a:rPr lang="en-US" sz="4800" dirty="0" smtClean="0"/>
              <a:t>Results &amp; </a:t>
            </a:r>
            <a:r>
              <a:rPr lang="en-US" sz="4800" dirty="0" smtClean="0"/>
              <a:t>Challenges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the expected results?</a:t>
            </a:r>
          </a:p>
          <a:p>
            <a:r>
              <a:rPr lang="en-US" dirty="0" smtClean="0"/>
              <a:t>What might go wrong?</a:t>
            </a:r>
          </a:p>
          <a:p>
            <a:r>
              <a:rPr lang="en-US" dirty="0" smtClean="0"/>
              <a:t>If something goes wrong, how will you deal with it?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91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273</TotalTime>
  <Words>370</Words>
  <Application>Microsoft Office PowerPoint</Application>
  <PresentationFormat>On-screen Show (4:3)</PresentationFormat>
  <Paragraphs>42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Verdana</vt:lpstr>
      <vt:lpstr>Office Theme</vt:lpstr>
      <vt:lpstr>Dissertation  Proposal</vt:lpstr>
      <vt:lpstr>PowerPoint Presentation</vt:lpstr>
      <vt:lpstr>Meeting  Agenda</vt:lpstr>
      <vt:lpstr>Background</vt:lpstr>
      <vt:lpstr>Hypothesis</vt:lpstr>
      <vt:lpstr>Methods</vt:lpstr>
      <vt:lpstr>Preliminary  Data</vt:lpstr>
      <vt:lpstr>Timeline</vt:lpstr>
      <vt:lpstr>Anticipated  Results &amp; Challenges</vt:lpstr>
      <vt:lpstr>Discussion</vt:lpstr>
    </vt:vector>
  </TitlesOfParts>
  <Company>College of Public Health &amp; Health Professions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Quintana,Laura</dc:creator>
  <cp:lastModifiedBy>Quintana,Laura E</cp:lastModifiedBy>
  <cp:revision>19</cp:revision>
  <dcterms:created xsi:type="dcterms:W3CDTF">2016-10-19T13:03:27Z</dcterms:created>
  <dcterms:modified xsi:type="dcterms:W3CDTF">2020-12-03T22:09:11Z</dcterms:modified>
</cp:coreProperties>
</file>